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45bee9af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45bee9a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45bee9af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45bee9af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45bee9af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45bee9af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45bee9af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45bee9af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81429d2e9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81429d2e9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83c75be3a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3c75be3a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45bee9af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45bee9af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45bee9af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45bee9a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45bee9af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45bee9af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45bee9af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45bee9af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db29c251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db29c251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83c75be3a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3c75be3a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83c75be3a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3c75be3a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83c75be3a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3c75be3a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83c75be3b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3c75be3b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3c75be3a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3c75be3a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3c75be3bd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3c75be3bd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db29c251c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db29c251c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3c75be3a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3c75be3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db29c251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db29c251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db29c251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db29c251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1429d2e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1429d2e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81429d2e9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1429d2e9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3c75be3a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3c75be3a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45bee9af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45bee9af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XmQg7zghJurC0DaXzXtKn2HTPj6BzHDo/view" TargetMode="External"/><Relationship Id="rId4" Type="http://schemas.openxmlformats.org/officeDocument/2006/relationships/image" Target="../media/image7.jpg"/><Relationship Id="rId5" Type="http://schemas.openxmlformats.org/officeDocument/2006/relationships/hyperlink" Target="http://drive.google.com/file/d/1ReLIiQS5MknS82gKUCn9601Fgxgnt82Y/view" TargetMode="External"/><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drive.google.com/file/d/1p0AzAcYDEuPRC2p3GtwcwXSW3pGfnu5a/view" TargetMode="Externa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drive.google.com/file/d/1Oq0yeD5MF5ou3y7SNY9qGPs3svsFJy0u/view"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drive.google.com/file/d/1L8IEd4W40lZlmpBI2rs6iQpBg3SN1023/view" TargetMode="External"/><Relationship Id="rId4" Type="http://schemas.openxmlformats.org/officeDocument/2006/relationships/image" Target="../media/image2.png"/><Relationship Id="rId5" Type="http://schemas.openxmlformats.org/officeDocument/2006/relationships/hyperlink" Target="http://drive.google.com/file/d/1xghJz01iimzjFpQ-E_HohURRD3ZC5a5Q/view" TargetMode="External"/><Relationship Id="rId6"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drive.google.com/file/d/1B2QZQKewE-Us1sFkOe9jUChkqo1oBni6/view" TargetMode="External"/><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gif"/><Relationship Id="rId4"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t>T</a:t>
            </a:r>
            <a:r>
              <a:rPr lang="en" sz="3000" u="sng"/>
              <a:t>eam</a:t>
            </a:r>
            <a:r>
              <a:rPr lang="en" sz="3000" u="sng"/>
              <a:t>:</a:t>
            </a:r>
            <a:endParaRPr sz="3000" u="sng"/>
          </a:p>
          <a:p>
            <a:pPr indent="0" lvl="0" marL="0" rtl="0" algn="l">
              <a:spcBef>
                <a:spcPts val="0"/>
              </a:spcBef>
              <a:spcAft>
                <a:spcPts val="0"/>
              </a:spcAft>
              <a:buNone/>
            </a:pPr>
            <a:r>
              <a:rPr lang="en"/>
              <a:t>Research &gt;&gt; Intern</a:t>
            </a:r>
            <a:endParaRPr sz="14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sp>
        <p:nvSpPr>
          <p:cNvPr id="135" name="Google Shape;135;p13"/>
          <p:cNvSpPr txBox="1"/>
          <p:nvPr>
            <p:ph idx="1" type="subTitle"/>
          </p:nvPr>
        </p:nvSpPr>
        <p:spPr>
          <a:xfrm>
            <a:off x="5083950" y="3356300"/>
            <a:ext cx="3470700" cy="13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Members:</a:t>
            </a:r>
            <a:endParaRPr sz="1800"/>
          </a:p>
          <a:p>
            <a:pPr indent="-342900" lvl="0" marL="457200" rtl="0" algn="l">
              <a:spcBef>
                <a:spcPts val="0"/>
              </a:spcBef>
              <a:spcAft>
                <a:spcPts val="0"/>
              </a:spcAft>
              <a:buSzPts val="1800"/>
              <a:buChar char="●"/>
            </a:pPr>
            <a:r>
              <a:rPr lang="en" sz="1800"/>
              <a:t>Vaibhav Garg (20171005)</a:t>
            </a:r>
            <a:endParaRPr sz="1800"/>
          </a:p>
          <a:p>
            <a:pPr indent="-342900" lvl="0" marL="457200" rtl="0" algn="l">
              <a:spcBef>
                <a:spcPts val="0"/>
              </a:spcBef>
              <a:spcAft>
                <a:spcPts val="0"/>
              </a:spcAft>
              <a:buSzPts val="1800"/>
              <a:buChar char="●"/>
            </a:pPr>
            <a:r>
              <a:rPr lang="en" sz="1800"/>
              <a:t>Anchit Gupta (20171041)</a:t>
            </a:r>
            <a:endParaRPr sz="1800"/>
          </a:p>
          <a:p>
            <a:pPr indent="-342900" lvl="0" marL="457200" rtl="0" algn="l">
              <a:spcBef>
                <a:spcPts val="0"/>
              </a:spcBef>
              <a:spcAft>
                <a:spcPts val="0"/>
              </a:spcAft>
              <a:buSzPts val="1800"/>
              <a:buChar char="●"/>
            </a:pPr>
            <a:r>
              <a:rPr lang="en" sz="1800"/>
              <a:t>Neel Trivedi (20171015)</a:t>
            </a:r>
            <a:endParaRPr sz="1800"/>
          </a:p>
          <a:p>
            <a:pPr indent="0" lvl="0" marL="457200" rtl="0" algn="l">
              <a:spcBef>
                <a:spcPts val="0"/>
              </a:spcBef>
              <a:spcAft>
                <a:spcPts val="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 Kanade Algorithm</a:t>
            </a:r>
            <a:endParaRPr/>
          </a:p>
        </p:txBody>
      </p:sp>
      <p:pic>
        <p:nvPicPr>
          <p:cNvPr id="197" name="Google Shape;197;p22"/>
          <p:cNvPicPr preferRelativeResize="0"/>
          <p:nvPr/>
        </p:nvPicPr>
        <p:blipFill>
          <a:blip r:embed="rId3">
            <a:alphaModFix/>
          </a:blip>
          <a:stretch>
            <a:fillRect/>
          </a:stretch>
        </p:blipFill>
        <p:spPr>
          <a:xfrm>
            <a:off x="1904650" y="930475"/>
            <a:ext cx="4880125" cy="39287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23"/>
          <p:cNvPicPr preferRelativeResize="0"/>
          <p:nvPr/>
        </p:nvPicPr>
        <p:blipFill rotWithShape="1">
          <a:blip r:embed="rId3">
            <a:alphaModFix/>
          </a:blip>
          <a:srcRect b="0" l="0" r="6120" t="0"/>
          <a:stretch/>
        </p:blipFill>
        <p:spPr>
          <a:xfrm>
            <a:off x="1508125" y="930475"/>
            <a:ext cx="5780652" cy="373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24"/>
          <p:cNvPicPr preferRelativeResize="0"/>
          <p:nvPr/>
        </p:nvPicPr>
        <p:blipFill>
          <a:blip r:embed="rId3">
            <a:alphaModFix/>
          </a:blip>
          <a:stretch>
            <a:fillRect/>
          </a:stretch>
        </p:blipFill>
        <p:spPr>
          <a:xfrm>
            <a:off x="2158173" y="723625"/>
            <a:ext cx="4379950" cy="4203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of Lucas Kanade</a:t>
            </a:r>
            <a:endParaRPr/>
          </a:p>
        </p:txBody>
      </p:sp>
      <p:pic>
        <p:nvPicPr>
          <p:cNvPr id="213" name="Google Shape;213;p25" title="out.mp4">
            <a:hlinkClick r:id="rId3"/>
          </p:cNvPr>
          <p:cNvPicPr preferRelativeResize="0"/>
          <p:nvPr/>
        </p:nvPicPr>
        <p:blipFill>
          <a:blip r:embed="rId4">
            <a:alphaModFix/>
          </a:blip>
          <a:stretch>
            <a:fillRect/>
          </a:stretch>
        </p:blipFill>
        <p:spPr>
          <a:xfrm>
            <a:off x="152400" y="1460250"/>
            <a:ext cx="3653126" cy="2739851"/>
          </a:xfrm>
          <a:prstGeom prst="rect">
            <a:avLst/>
          </a:prstGeom>
          <a:noFill/>
          <a:ln>
            <a:noFill/>
          </a:ln>
        </p:spPr>
      </p:pic>
      <p:pic>
        <p:nvPicPr>
          <p:cNvPr id="214" name="Google Shape;214;p25" title="input.mp4">
            <a:hlinkClick r:id="rId5"/>
          </p:cNvPr>
          <p:cNvPicPr preferRelativeResize="0"/>
          <p:nvPr/>
        </p:nvPicPr>
        <p:blipFill>
          <a:blip r:embed="rId6">
            <a:alphaModFix/>
          </a:blip>
          <a:stretch>
            <a:fillRect/>
          </a:stretch>
        </p:blipFill>
        <p:spPr>
          <a:xfrm>
            <a:off x="4876800" y="1460250"/>
            <a:ext cx="3653125" cy="27398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Classification Experiments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913750" y="229350"/>
            <a:ext cx="7422600" cy="44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Fixed Thresholding</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p>
          <a:p>
            <a:pPr indent="-317500" lvl="0" marL="457200" rtl="0" algn="l">
              <a:lnSpc>
                <a:spcPct val="100000"/>
              </a:lnSpc>
              <a:spcBef>
                <a:spcPts val="0"/>
              </a:spcBef>
              <a:spcAft>
                <a:spcPts val="0"/>
              </a:spcAft>
              <a:buSzPts val="1400"/>
              <a:buChar char="●"/>
            </a:pPr>
            <a:r>
              <a:rPr lang="en" sz="1400"/>
              <a:t>We tried different values of threshold for L2 norm of patches ranging from 1000 to 2000.</a:t>
            </a:r>
            <a:endParaRPr sz="1400"/>
          </a:p>
          <a:p>
            <a:pPr indent="-317500" lvl="0" marL="457200" rtl="0" algn="l">
              <a:lnSpc>
                <a:spcPct val="100000"/>
              </a:lnSpc>
              <a:spcBef>
                <a:spcPts val="0"/>
              </a:spcBef>
              <a:spcAft>
                <a:spcPts val="0"/>
              </a:spcAft>
              <a:buSzPts val="1400"/>
              <a:buFont typeface="Arial"/>
              <a:buChar char="●"/>
            </a:pPr>
            <a:r>
              <a:rPr lang="en" sz="1400"/>
              <a:t>Problem with the </a:t>
            </a:r>
            <a:r>
              <a:rPr b="1" lang="en" sz="1400"/>
              <a:t>lower</a:t>
            </a:r>
            <a:r>
              <a:rPr lang="en" sz="1400"/>
              <a:t> threshold was that it gave </a:t>
            </a:r>
            <a:r>
              <a:rPr b="1" lang="en" sz="1400"/>
              <a:t>too many</a:t>
            </a:r>
            <a:r>
              <a:rPr lang="en" sz="1400"/>
              <a:t> patches which was difficult to store and process.</a:t>
            </a:r>
            <a:endParaRPr sz="1400"/>
          </a:p>
          <a:p>
            <a:pPr indent="-317500" lvl="0" marL="457200" rtl="0" algn="l">
              <a:lnSpc>
                <a:spcPct val="100000"/>
              </a:lnSpc>
              <a:spcBef>
                <a:spcPts val="0"/>
              </a:spcBef>
              <a:spcAft>
                <a:spcPts val="0"/>
              </a:spcAft>
              <a:buSzPts val="1400"/>
              <a:buFont typeface="Arial"/>
              <a:buChar char="●"/>
            </a:pPr>
            <a:r>
              <a:rPr lang="en" sz="1400"/>
              <a:t>Problem with the </a:t>
            </a:r>
            <a:r>
              <a:rPr b="1" lang="en" sz="1400"/>
              <a:t>higher</a:t>
            </a:r>
            <a:r>
              <a:rPr lang="en" sz="1400"/>
              <a:t> threshold was that it gave </a:t>
            </a:r>
            <a:r>
              <a:rPr b="1" lang="en" sz="1400"/>
              <a:t>too few</a:t>
            </a:r>
            <a:r>
              <a:rPr lang="en" sz="1400"/>
              <a:t> patches. And 0 patches for many videos.</a:t>
            </a:r>
            <a:endParaRPr sz="1400"/>
          </a:p>
          <a:p>
            <a:pPr indent="-317500" lvl="0" marL="457200" rtl="0" algn="l">
              <a:lnSpc>
                <a:spcPct val="100000"/>
              </a:lnSpc>
              <a:spcBef>
                <a:spcPts val="0"/>
              </a:spcBef>
              <a:spcAft>
                <a:spcPts val="0"/>
              </a:spcAft>
              <a:buSzPts val="1400"/>
              <a:buFont typeface="Arial"/>
              <a:buChar char="●"/>
            </a:pPr>
            <a:r>
              <a:rPr lang="en" sz="1400"/>
              <a:t>So the best value for the same was selected as </a:t>
            </a:r>
            <a:r>
              <a:rPr b="1" lang="en" sz="1400"/>
              <a:t>1300</a:t>
            </a:r>
            <a:r>
              <a:rPr lang="en" sz="1400"/>
              <a:t> as it gave the optimal number of patches ( </a:t>
            </a:r>
            <a:r>
              <a:rPr b="1" lang="en" sz="1400"/>
              <a:t>O(10</a:t>
            </a:r>
            <a:r>
              <a:rPr b="1" baseline="30000" lang="en" sz="1400"/>
              <a:t>7</a:t>
            </a:r>
            <a:r>
              <a:rPr b="1" lang="en" sz="1400"/>
              <a:t>) </a:t>
            </a:r>
            <a:r>
              <a:rPr lang="en" sz="1400"/>
              <a:t>) as mentioned in the paper.</a:t>
            </a:r>
            <a:endParaRPr sz="1400"/>
          </a:p>
          <a:p>
            <a:pPr indent="-317500" lvl="0" marL="457200" rtl="0" algn="l">
              <a:lnSpc>
                <a:spcPct val="100000"/>
              </a:lnSpc>
              <a:spcBef>
                <a:spcPts val="0"/>
              </a:spcBef>
              <a:spcAft>
                <a:spcPts val="0"/>
              </a:spcAft>
              <a:buSzPts val="1400"/>
              <a:buFont typeface="Arial"/>
              <a:buChar char="●"/>
            </a:pPr>
            <a:r>
              <a:rPr lang="en" sz="1400"/>
              <a:t>Accuracy achieved by this method: </a:t>
            </a:r>
            <a:r>
              <a:rPr b="1" lang="en" sz="1400"/>
              <a:t>65%</a:t>
            </a:r>
            <a:endParaRPr sz="1800"/>
          </a:p>
          <a:p>
            <a:pPr indent="0" lvl="0" marL="0" rtl="0" algn="l">
              <a:spcBef>
                <a:spcPts val="0"/>
              </a:spcBef>
              <a:spcAft>
                <a:spcPts val="0"/>
              </a:spcAft>
              <a:buNone/>
            </a:pPr>
            <a:r>
              <a:t/>
            </a:r>
            <a:endParaRPr/>
          </a:p>
        </p:txBody>
      </p:sp>
      <p:pic>
        <p:nvPicPr>
          <p:cNvPr id="225" name="Google Shape;225;p27" title="out2.mp4">
            <a:hlinkClick r:id="rId3"/>
          </p:cNvPr>
          <p:cNvPicPr preferRelativeResize="0"/>
          <p:nvPr/>
        </p:nvPicPr>
        <p:blipFill>
          <a:blip r:embed="rId4">
            <a:alphaModFix/>
          </a:blip>
          <a:stretch>
            <a:fillRect/>
          </a:stretch>
        </p:blipFill>
        <p:spPr>
          <a:xfrm>
            <a:off x="0" y="2915750"/>
            <a:ext cx="9144001" cy="22259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1297500" y="393750"/>
            <a:ext cx="7038900" cy="433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MLP </a:t>
            </a:r>
            <a:endParaRPr sz="1800"/>
          </a:p>
          <a:p>
            <a:pPr indent="0" lvl="0" marL="0" rtl="0" algn="l">
              <a:spcBef>
                <a:spcPts val="0"/>
              </a:spcBef>
              <a:spcAft>
                <a:spcPts val="0"/>
              </a:spcAft>
              <a:buNone/>
            </a:pPr>
            <a:r>
              <a:t/>
            </a:r>
            <a:endParaRPr sz="1800"/>
          </a:p>
          <a:p>
            <a:pPr indent="-317500" lvl="0" marL="457200" rtl="0" algn="l">
              <a:spcBef>
                <a:spcPts val="0"/>
              </a:spcBef>
              <a:spcAft>
                <a:spcPts val="0"/>
              </a:spcAft>
              <a:buSzPts val="1400"/>
              <a:buChar char="●"/>
            </a:pPr>
            <a:r>
              <a:rPr lang="en" sz="1400"/>
              <a:t>We tried to train a Multilayer perceptron classifier for our data as well.</a:t>
            </a:r>
            <a:endParaRPr sz="1400"/>
          </a:p>
          <a:p>
            <a:pPr indent="-317500" lvl="0" marL="457200" rtl="0" algn="l">
              <a:spcBef>
                <a:spcPts val="0"/>
              </a:spcBef>
              <a:spcAft>
                <a:spcPts val="0"/>
              </a:spcAft>
              <a:buSzPts val="1400"/>
              <a:buChar char="●"/>
            </a:pPr>
            <a:r>
              <a:rPr lang="en" sz="1400"/>
              <a:t>The architecture of the MLP was simple as shown below,</a:t>
            </a:r>
            <a:endParaRPr sz="1400"/>
          </a:p>
          <a:p>
            <a:pPr indent="0" lvl="0" marL="0" rtl="0" algn="l">
              <a:spcBef>
                <a:spcPts val="0"/>
              </a:spcBef>
              <a:spcAft>
                <a:spcPts val="0"/>
              </a:spcAft>
              <a:buNone/>
            </a:pPr>
            <a:r>
              <a:rPr lang="en" sz="1800"/>
              <a:t>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	</a:t>
            </a:r>
            <a:endParaRPr sz="1800"/>
          </a:p>
        </p:txBody>
      </p:sp>
      <p:pic>
        <p:nvPicPr>
          <p:cNvPr id="231" name="Google Shape;231;p28"/>
          <p:cNvPicPr preferRelativeResize="0"/>
          <p:nvPr/>
        </p:nvPicPr>
        <p:blipFill rotWithShape="1">
          <a:blip r:embed="rId3">
            <a:alphaModFix/>
          </a:blip>
          <a:srcRect b="17772" l="0" r="18460" t="20624"/>
          <a:stretch/>
        </p:blipFill>
        <p:spPr>
          <a:xfrm>
            <a:off x="1775913" y="1635900"/>
            <a:ext cx="5592175" cy="3168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1297500" y="393750"/>
            <a:ext cx="7038900" cy="43665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We used </a:t>
            </a:r>
            <a:r>
              <a:rPr b="1" lang="en" sz="1800">
                <a:solidFill>
                  <a:srgbClr val="FFFFFF"/>
                </a:solidFill>
                <a:latin typeface="Arial"/>
                <a:ea typeface="Arial"/>
                <a:cs typeface="Arial"/>
                <a:sym typeface="Arial"/>
              </a:rPr>
              <a:t>SGD</a:t>
            </a:r>
            <a:r>
              <a:rPr lang="en" sz="1800">
                <a:solidFill>
                  <a:srgbClr val="FFFFFF"/>
                </a:solidFill>
                <a:latin typeface="Arial"/>
                <a:ea typeface="Arial"/>
                <a:cs typeface="Arial"/>
                <a:sym typeface="Arial"/>
              </a:rPr>
              <a:t> as our optimizer and a batch size of </a:t>
            </a:r>
            <a:r>
              <a:rPr b="1" lang="en" sz="1800">
                <a:solidFill>
                  <a:srgbClr val="FFFFFF"/>
                </a:solidFill>
                <a:latin typeface="Arial"/>
                <a:ea typeface="Arial"/>
                <a:cs typeface="Arial"/>
                <a:sym typeface="Arial"/>
              </a:rPr>
              <a:t>8</a:t>
            </a:r>
            <a:endParaRPr b="1"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We divided the training data into train and validation split with training data having </a:t>
            </a:r>
            <a:r>
              <a:rPr b="1" lang="en" sz="1800">
                <a:solidFill>
                  <a:srgbClr val="FFFFFF"/>
                </a:solidFill>
                <a:latin typeface="Arial"/>
                <a:ea typeface="Arial"/>
                <a:cs typeface="Arial"/>
                <a:sym typeface="Arial"/>
              </a:rPr>
              <a:t>400 </a:t>
            </a:r>
            <a:r>
              <a:rPr lang="en" sz="1800">
                <a:solidFill>
                  <a:srgbClr val="FFFFFF"/>
                </a:solidFill>
                <a:latin typeface="Arial"/>
                <a:ea typeface="Arial"/>
                <a:cs typeface="Arial"/>
                <a:sym typeface="Arial"/>
              </a:rPr>
              <a:t>samples and validation data having </a:t>
            </a:r>
            <a:r>
              <a:rPr b="1" lang="en" sz="1800">
                <a:solidFill>
                  <a:srgbClr val="FFFFFF"/>
                </a:solidFill>
                <a:latin typeface="Arial"/>
                <a:ea typeface="Arial"/>
                <a:cs typeface="Arial"/>
                <a:sym typeface="Arial"/>
              </a:rPr>
              <a:t>62 </a:t>
            </a:r>
            <a:r>
              <a:rPr lang="en" sz="1800">
                <a:solidFill>
                  <a:srgbClr val="FFFFFF"/>
                </a:solidFill>
                <a:latin typeface="Arial"/>
                <a:ea typeface="Arial"/>
                <a:cs typeface="Arial"/>
                <a:sym typeface="Arial"/>
              </a:rPr>
              <a:t>samples</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Our testing data already had </a:t>
            </a:r>
            <a:r>
              <a:rPr b="1" lang="en" sz="1800">
                <a:solidFill>
                  <a:srgbClr val="FFFFFF"/>
                </a:solidFill>
                <a:latin typeface="Arial"/>
                <a:ea typeface="Arial"/>
                <a:cs typeface="Arial"/>
                <a:sym typeface="Arial"/>
              </a:rPr>
              <a:t>236 </a:t>
            </a:r>
            <a:r>
              <a:rPr lang="en" sz="1800">
                <a:solidFill>
                  <a:srgbClr val="FFFFFF"/>
                </a:solidFill>
                <a:latin typeface="Arial"/>
                <a:ea typeface="Arial"/>
                <a:cs typeface="Arial"/>
                <a:sym typeface="Arial"/>
              </a:rPr>
              <a:t>samples.</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The results we achieved for this classifier after training the MLP</a:t>
            </a:r>
            <a:r>
              <a:rPr b="1" lang="en" sz="1800">
                <a:solidFill>
                  <a:srgbClr val="FFFFFF"/>
                </a:solidFill>
                <a:latin typeface="Arial"/>
                <a:ea typeface="Arial"/>
                <a:cs typeface="Arial"/>
                <a:sym typeface="Arial"/>
              </a:rPr>
              <a:t>:</a:t>
            </a:r>
            <a:endParaRPr b="1" sz="1800">
              <a:solidFill>
                <a:srgbClr val="FFFFFF"/>
              </a:solidFill>
              <a:latin typeface="Arial"/>
              <a:ea typeface="Arial"/>
              <a:cs typeface="Arial"/>
              <a:sym typeface="Arial"/>
            </a:endParaRPr>
          </a:p>
          <a:p>
            <a:pPr indent="-342900" lvl="1" marL="914400" rtl="0" algn="l">
              <a:lnSpc>
                <a:spcPct val="115000"/>
              </a:lnSpc>
              <a:spcBef>
                <a:spcPts val="0"/>
              </a:spcBef>
              <a:spcAft>
                <a:spcPts val="0"/>
              </a:spcAft>
              <a:buClr>
                <a:srgbClr val="FFFFFF"/>
              </a:buClr>
              <a:buSzPts val="1800"/>
              <a:buFont typeface="Arial"/>
              <a:buChar char="○"/>
            </a:pPr>
            <a:r>
              <a:rPr b="1" i="1" lang="en" sz="1800">
                <a:solidFill>
                  <a:srgbClr val="FFFFFF"/>
                </a:solidFill>
                <a:latin typeface="Arial"/>
                <a:ea typeface="Arial"/>
                <a:cs typeface="Arial"/>
                <a:sym typeface="Arial"/>
              </a:rPr>
              <a:t>Training Accuracy : 85.5%</a:t>
            </a:r>
            <a:endParaRPr b="1" i="1" sz="1800">
              <a:solidFill>
                <a:srgbClr val="FFFFFF"/>
              </a:solidFill>
              <a:latin typeface="Arial"/>
              <a:ea typeface="Arial"/>
              <a:cs typeface="Arial"/>
              <a:sym typeface="Arial"/>
            </a:endParaRPr>
          </a:p>
          <a:p>
            <a:pPr indent="-342900" lvl="1" marL="914400" rtl="0" algn="l">
              <a:lnSpc>
                <a:spcPct val="115000"/>
              </a:lnSpc>
              <a:spcBef>
                <a:spcPts val="0"/>
              </a:spcBef>
              <a:spcAft>
                <a:spcPts val="0"/>
              </a:spcAft>
              <a:buClr>
                <a:srgbClr val="FFFFFF"/>
              </a:buClr>
              <a:buSzPts val="1800"/>
              <a:buFont typeface="Arial"/>
              <a:buChar char="○"/>
            </a:pPr>
            <a:r>
              <a:rPr b="1" i="1" lang="en" sz="1800">
                <a:solidFill>
                  <a:srgbClr val="FFFFFF"/>
                </a:solidFill>
                <a:latin typeface="Arial"/>
                <a:ea typeface="Arial"/>
                <a:cs typeface="Arial"/>
                <a:sym typeface="Arial"/>
              </a:rPr>
              <a:t>Validation Accuracy : 53.22%</a:t>
            </a:r>
            <a:endParaRPr b="1" i="1" sz="1800">
              <a:solidFill>
                <a:srgbClr val="FFFFFF"/>
              </a:solidFill>
              <a:latin typeface="Arial"/>
              <a:ea typeface="Arial"/>
              <a:cs typeface="Arial"/>
              <a:sym typeface="Arial"/>
            </a:endParaRPr>
          </a:p>
          <a:p>
            <a:pPr indent="-342900" lvl="1" marL="914400" rtl="0" algn="l">
              <a:lnSpc>
                <a:spcPct val="115000"/>
              </a:lnSpc>
              <a:spcBef>
                <a:spcPts val="0"/>
              </a:spcBef>
              <a:spcAft>
                <a:spcPts val="0"/>
              </a:spcAft>
              <a:buClr>
                <a:srgbClr val="FFFFFF"/>
              </a:buClr>
              <a:buSzPts val="1800"/>
              <a:buFont typeface="Arial"/>
              <a:buChar char="○"/>
            </a:pPr>
            <a:r>
              <a:rPr b="1" i="1" lang="en" sz="1800">
                <a:solidFill>
                  <a:srgbClr val="FFFFFF"/>
                </a:solidFill>
                <a:latin typeface="Arial"/>
                <a:ea typeface="Arial"/>
                <a:cs typeface="Arial"/>
                <a:sym typeface="Arial"/>
              </a:rPr>
              <a:t>Testing Accuracy : 55.08%</a:t>
            </a:r>
            <a:endParaRPr b="1" i="1"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The reason for low testing accuracy is the small amount of data and overfitting of the model on the training set.</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0"/>
          <p:cNvPicPr preferRelativeResize="0"/>
          <p:nvPr/>
        </p:nvPicPr>
        <p:blipFill>
          <a:blip r:embed="rId3">
            <a:alphaModFix/>
          </a:blip>
          <a:stretch>
            <a:fillRect/>
          </a:stretch>
        </p:blipFill>
        <p:spPr>
          <a:xfrm>
            <a:off x="1699875" y="1066150"/>
            <a:ext cx="6523824" cy="354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913750" y="229350"/>
            <a:ext cx="7422600" cy="44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a:t>
            </a:r>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For the baseline experiments we also tried using the K-nearest neighbour algorithm (with k = 3) to classify the videos. </a:t>
            </a:r>
            <a:endParaRPr sz="18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Initial results were </a:t>
            </a:r>
            <a:r>
              <a:rPr b="1" lang="en" sz="1800">
                <a:solidFill>
                  <a:srgbClr val="FFFFFF"/>
                </a:solidFill>
                <a:latin typeface="Arial"/>
                <a:ea typeface="Arial"/>
                <a:cs typeface="Arial"/>
                <a:sym typeface="Arial"/>
              </a:rPr>
              <a:t>74% </a:t>
            </a:r>
            <a:r>
              <a:rPr lang="en" sz="1800">
                <a:solidFill>
                  <a:srgbClr val="FFFFFF"/>
                </a:solidFill>
                <a:latin typeface="Arial"/>
                <a:ea typeface="Arial"/>
                <a:cs typeface="Arial"/>
                <a:sym typeface="Arial"/>
              </a:rPr>
              <a:t>accuracy on training data and </a:t>
            </a:r>
            <a:r>
              <a:rPr b="1" lang="en" sz="1800">
                <a:solidFill>
                  <a:srgbClr val="FFFFFF"/>
                </a:solidFill>
                <a:latin typeface="Arial"/>
                <a:ea typeface="Arial"/>
                <a:cs typeface="Arial"/>
                <a:sym typeface="Arial"/>
              </a:rPr>
              <a:t>1.6% </a:t>
            </a:r>
            <a:r>
              <a:rPr lang="en" sz="1800">
                <a:solidFill>
                  <a:srgbClr val="FFFFFF"/>
                </a:solidFill>
                <a:latin typeface="Arial"/>
                <a:ea typeface="Arial"/>
                <a:cs typeface="Arial"/>
                <a:sym typeface="Arial"/>
              </a:rPr>
              <a:t>on testing data. The reason for such low accuracy is the very high dimensions of input data (4000 length histograms)</a:t>
            </a:r>
            <a:endParaRPr sz="1800">
              <a:solidFill>
                <a:srgbClr val="FFFFFF"/>
              </a:solidFill>
              <a:latin typeface="Arial"/>
              <a:ea typeface="Arial"/>
              <a:cs typeface="Arial"/>
              <a:sym typeface="Arial"/>
            </a:endParaRPr>
          </a:p>
          <a:p>
            <a:pPr indent="0" lvl="0" marL="457200" rtl="0" algn="l">
              <a:lnSpc>
                <a:spcPct val="115000"/>
              </a:lnSpc>
              <a:spcBef>
                <a:spcPts val="0"/>
              </a:spcBef>
              <a:spcAft>
                <a:spcPts val="0"/>
              </a:spcAft>
              <a:buNone/>
            </a:pPr>
            <a:r>
              <a:t/>
            </a:r>
            <a:endParaRPr sz="1800">
              <a:solidFill>
                <a:srgbClr val="FFFFFF"/>
              </a:solidFill>
              <a:latin typeface="Arial"/>
              <a:ea typeface="Arial"/>
              <a:cs typeface="Arial"/>
              <a:sym typeface="Arial"/>
            </a:endParaRPr>
          </a:p>
          <a:p>
            <a:pPr indent="-342900" lvl="0" marL="457200" rtl="0" algn="l">
              <a:lnSpc>
                <a:spcPct val="115000"/>
              </a:lnSpc>
              <a:spcBef>
                <a:spcPts val="0"/>
              </a:spcBef>
              <a:spcAft>
                <a:spcPts val="0"/>
              </a:spcAft>
              <a:buClr>
                <a:srgbClr val="FFFFFF"/>
              </a:buClr>
              <a:buSzPts val="1800"/>
              <a:buFont typeface="Arial"/>
              <a:buChar char="●"/>
            </a:pPr>
            <a:r>
              <a:rPr lang="en" sz="1800">
                <a:solidFill>
                  <a:srgbClr val="FFFFFF"/>
                </a:solidFill>
                <a:latin typeface="Arial"/>
                <a:ea typeface="Arial"/>
                <a:cs typeface="Arial"/>
                <a:sym typeface="Arial"/>
              </a:rPr>
              <a:t>Hence we tried to reduce the dimensions of the data using PCA and reduced it to 10 and we were able to get accuracy of </a:t>
            </a:r>
            <a:r>
              <a:rPr b="1" lang="en" sz="1800">
                <a:solidFill>
                  <a:srgbClr val="FFFFFF"/>
                </a:solidFill>
                <a:latin typeface="Arial"/>
                <a:ea typeface="Arial"/>
                <a:cs typeface="Arial"/>
                <a:sym typeface="Arial"/>
              </a:rPr>
              <a:t>17% </a:t>
            </a:r>
            <a:r>
              <a:rPr lang="en" sz="1800">
                <a:solidFill>
                  <a:srgbClr val="FFFFFF"/>
                </a:solidFill>
                <a:latin typeface="Arial"/>
                <a:ea typeface="Arial"/>
                <a:cs typeface="Arial"/>
                <a:sym typeface="Arial"/>
              </a:rPr>
              <a:t>on testing data. The reason for such low accuracy even after the dimensionality reduction is the inherent complexity of data and hence simple models like KNN can not easily classify the data.</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5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Seeing Arrow of Time</a:t>
            </a:r>
            <a:endParaRPr/>
          </a:p>
          <a:p>
            <a:pPr indent="0" lvl="0" marL="0" rtl="0" algn="l">
              <a:spcBef>
                <a:spcPts val="0"/>
              </a:spcBef>
              <a:spcAft>
                <a:spcPts val="0"/>
              </a:spcAft>
              <a:buNone/>
            </a:pPr>
            <a:r>
              <a:t/>
            </a:r>
            <a:endParaRPr u="sng"/>
          </a:p>
        </p:txBody>
      </p:sp>
      <p:pic>
        <p:nvPicPr>
          <p:cNvPr id="141" name="Google Shape;141;p14"/>
          <p:cNvPicPr preferRelativeResize="0"/>
          <p:nvPr/>
        </p:nvPicPr>
        <p:blipFill>
          <a:blip r:embed="rId3">
            <a:alphaModFix/>
          </a:blip>
          <a:stretch>
            <a:fillRect/>
          </a:stretch>
        </p:blipFill>
        <p:spPr>
          <a:xfrm>
            <a:off x="1845150" y="3162550"/>
            <a:ext cx="5943600" cy="1419225"/>
          </a:xfrm>
          <a:prstGeom prst="rect">
            <a:avLst/>
          </a:prstGeom>
          <a:noFill/>
          <a:ln>
            <a:noFill/>
          </a:ln>
        </p:spPr>
      </p:pic>
      <p:sp>
        <p:nvSpPr>
          <p:cNvPr id="142" name="Google Shape;142;p14"/>
          <p:cNvSpPr txBox="1"/>
          <p:nvPr/>
        </p:nvSpPr>
        <p:spPr>
          <a:xfrm>
            <a:off x="1386600" y="1090325"/>
            <a:ext cx="6949800" cy="194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a:solidFill>
                  <a:srgbClr val="FFFFFF"/>
                </a:solidFill>
              </a:rPr>
              <a:t>We explore whether we can observe Time’s Arrow in a temporal sequence–is it possible to tell whether a video is running forwards or backwards? We investigate this somewhat philosophical question using computer vision and machine learning techniques. We explore three methods by which we might detect Time’s Arrow in video sequences, based on distinct ways in which motion in video sequences might be asymmetric in time</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2"/>
          <p:cNvSpPr txBox="1"/>
          <p:nvPr>
            <p:ph type="title"/>
          </p:nvPr>
        </p:nvSpPr>
        <p:spPr>
          <a:xfrm>
            <a:off x="913750" y="229350"/>
            <a:ext cx="7422600" cy="44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Adaptive Thresholding</a:t>
            </a:r>
            <a:endParaRPr/>
          </a:p>
          <a:p>
            <a:pPr indent="0" lvl="0" marL="0" rtl="0" algn="l">
              <a:spcBef>
                <a:spcPts val="0"/>
              </a:spcBef>
              <a:spcAft>
                <a:spcPts val="0"/>
              </a:spcAft>
              <a:buNone/>
            </a:pPr>
            <a:r>
              <a:t/>
            </a:r>
            <a:endParaRPr/>
          </a:p>
          <a:p>
            <a:pPr indent="-330200" lvl="0" marL="457200" rtl="0" algn="l">
              <a:lnSpc>
                <a:spcPct val="115000"/>
              </a:lnSpc>
              <a:spcBef>
                <a:spcPts val="0"/>
              </a:spcBef>
              <a:spcAft>
                <a:spcPts val="0"/>
              </a:spcAft>
              <a:buSzPts val="1600"/>
              <a:buFont typeface="Arial"/>
              <a:buChar char="●"/>
            </a:pPr>
            <a:r>
              <a:rPr lang="en" sz="1600">
                <a:latin typeface="Arial"/>
                <a:ea typeface="Arial"/>
                <a:cs typeface="Arial"/>
                <a:sym typeface="Arial"/>
              </a:rPr>
              <a:t>To eliminate the dependency of thresholding we tried Adaptive thresholding.</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 sz="1600">
                <a:latin typeface="Arial"/>
                <a:ea typeface="Arial"/>
                <a:cs typeface="Arial"/>
                <a:sym typeface="Arial"/>
              </a:rPr>
              <a:t>To have an order of </a:t>
            </a:r>
            <a:r>
              <a:rPr b="1" lang="en" sz="1600">
                <a:latin typeface="Arial"/>
                <a:ea typeface="Arial"/>
                <a:cs typeface="Arial"/>
                <a:sym typeface="Arial"/>
              </a:rPr>
              <a:t>10</a:t>
            </a:r>
            <a:r>
              <a:rPr b="1" baseline="30000" lang="en" sz="1600">
                <a:latin typeface="Arial"/>
                <a:ea typeface="Arial"/>
                <a:cs typeface="Arial"/>
                <a:sym typeface="Arial"/>
              </a:rPr>
              <a:t>7</a:t>
            </a:r>
            <a:r>
              <a:rPr b="1" lang="en" sz="1600">
                <a:latin typeface="Arial"/>
                <a:ea typeface="Arial"/>
                <a:cs typeface="Arial"/>
                <a:sym typeface="Arial"/>
              </a:rPr>
              <a:t> patches</a:t>
            </a:r>
            <a:r>
              <a:rPr lang="en" sz="1600">
                <a:latin typeface="Arial"/>
                <a:ea typeface="Arial"/>
                <a:cs typeface="Arial"/>
                <a:sym typeface="Arial"/>
              </a:rPr>
              <a:t>, 100 patches with the greatest norm were selected from each frame of every video for 4 different orientations of videos mentioned in the paper.</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sz="1600">
                <a:latin typeface="Arial"/>
                <a:ea typeface="Arial"/>
                <a:cs typeface="Arial"/>
                <a:sym typeface="Arial"/>
              </a:rPr>
              <a:t>Accuracy achieved:</a:t>
            </a:r>
            <a:r>
              <a:rPr lang="en" sz="1600">
                <a:latin typeface="Arial"/>
                <a:ea typeface="Arial"/>
                <a:cs typeface="Arial"/>
                <a:sym typeface="Arial"/>
              </a:rPr>
              <a:t> 55%</a:t>
            </a:r>
            <a:endParaRPr sz="1600">
              <a:latin typeface="Arial"/>
              <a:ea typeface="Arial"/>
              <a:cs typeface="Arial"/>
              <a:sym typeface="Arial"/>
            </a:endParaRPr>
          </a:p>
        </p:txBody>
      </p:sp>
      <p:pic>
        <p:nvPicPr>
          <p:cNvPr id="252" name="Google Shape;252;p32" title="out.mp4">
            <a:hlinkClick r:id="rId3"/>
          </p:cNvPr>
          <p:cNvPicPr preferRelativeResize="0"/>
          <p:nvPr/>
        </p:nvPicPr>
        <p:blipFill>
          <a:blip r:embed="rId4">
            <a:alphaModFix/>
          </a:blip>
          <a:stretch>
            <a:fillRect/>
          </a:stretch>
        </p:blipFill>
        <p:spPr>
          <a:xfrm>
            <a:off x="913750" y="2751975"/>
            <a:ext cx="7422600" cy="238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913750" y="229350"/>
            <a:ext cx="74226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Window size</a:t>
            </a:r>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a:p>
        </p:txBody>
      </p:sp>
      <p:pic>
        <p:nvPicPr>
          <p:cNvPr id="258" name="Google Shape;258;p33"/>
          <p:cNvPicPr preferRelativeResize="0"/>
          <p:nvPr/>
        </p:nvPicPr>
        <p:blipFill>
          <a:blip r:embed="rId3">
            <a:alphaModFix/>
          </a:blip>
          <a:stretch>
            <a:fillRect/>
          </a:stretch>
        </p:blipFill>
        <p:spPr>
          <a:xfrm>
            <a:off x="399600" y="1414550"/>
            <a:ext cx="2724150" cy="2800350"/>
          </a:xfrm>
          <a:prstGeom prst="rect">
            <a:avLst/>
          </a:prstGeom>
          <a:noFill/>
          <a:ln>
            <a:noFill/>
          </a:ln>
        </p:spPr>
      </p:pic>
      <p:sp>
        <p:nvSpPr>
          <p:cNvPr id="259" name="Google Shape;259;p33"/>
          <p:cNvSpPr txBox="1"/>
          <p:nvPr/>
        </p:nvSpPr>
        <p:spPr>
          <a:xfrm>
            <a:off x="3389500" y="1327350"/>
            <a:ext cx="5463600" cy="33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One of the reasons we believed we couldn’t get accuracies as good as the paper was that our window size was too small. So we also ran an iteration with a window size=24. </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en">
                <a:solidFill>
                  <a:srgbClr val="FFFFFF"/>
                </a:solidFill>
              </a:rPr>
              <a:t>But since the flow-word size now increased significantly, we also had to increase the stride length significantly to 16.</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b="1" lang="en">
                <a:solidFill>
                  <a:srgbClr val="FFFFFF"/>
                </a:solidFill>
              </a:rPr>
              <a:t>Accuracy achieved:</a:t>
            </a:r>
            <a:r>
              <a:rPr lang="en">
                <a:solidFill>
                  <a:srgbClr val="FFFFFF"/>
                </a:solidFill>
              </a:rPr>
              <a:t> 52%</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0" lvl="0" marL="0" rtl="0" algn="l">
              <a:lnSpc>
                <a:spcPct val="115000"/>
              </a:lnSpc>
              <a:spcBef>
                <a:spcPts val="0"/>
              </a:spcBef>
              <a:spcAft>
                <a:spcPts val="0"/>
              </a:spcAft>
              <a:buNone/>
            </a:pPr>
            <a:r>
              <a:rPr lang="en">
                <a:solidFill>
                  <a:srgbClr val="FFFFFF"/>
                </a:solidFill>
              </a:rPr>
              <a:t>We believe the reason for such a bad accuracy could be due to very less number of total-flow words sampled, since only O(10</a:t>
            </a:r>
            <a:r>
              <a:rPr baseline="30000" lang="en">
                <a:solidFill>
                  <a:srgbClr val="FFFFFF"/>
                </a:solidFill>
              </a:rPr>
              <a:t>5</a:t>
            </a:r>
            <a:r>
              <a:rPr lang="en">
                <a:solidFill>
                  <a:srgbClr val="FFFFFF"/>
                </a:solidFill>
              </a:rPr>
              <a:t>) flow-words were achieved in total, a very low number of flow-words per video are not good enough to represent the video.</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4"/>
          <p:cNvSpPr txBox="1"/>
          <p:nvPr>
            <p:ph type="title"/>
          </p:nvPr>
        </p:nvSpPr>
        <p:spPr>
          <a:xfrm>
            <a:off x="913750" y="229350"/>
            <a:ext cx="74226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Deeper Analysis (using SVM)</a:t>
            </a:r>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pic>
        <p:nvPicPr>
          <p:cNvPr id="265" name="Google Shape;265;p34"/>
          <p:cNvPicPr preferRelativeResize="0"/>
          <p:nvPr/>
        </p:nvPicPr>
        <p:blipFill rotWithShape="1">
          <a:blip r:embed="rId3">
            <a:alphaModFix/>
          </a:blip>
          <a:srcRect b="4222" l="6174" r="7833" t="6499"/>
          <a:stretch/>
        </p:blipFill>
        <p:spPr>
          <a:xfrm>
            <a:off x="913750" y="829650"/>
            <a:ext cx="4811675" cy="3579125"/>
          </a:xfrm>
          <a:prstGeom prst="rect">
            <a:avLst/>
          </a:prstGeom>
          <a:noFill/>
          <a:ln>
            <a:noFill/>
          </a:ln>
        </p:spPr>
      </p:pic>
      <p:sp>
        <p:nvSpPr>
          <p:cNvPr id="266" name="Google Shape;266;p34"/>
          <p:cNvSpPr txBox="1"/>
          <p:nvPr/>
        </p:nvSpPr>
        <p:spPr>
          <a:xfrm>
            <a:off x="5890125" y="829600"/>
            <a:ext cx="3045900" cy="36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As you can see from the graph, there is a very clear spectrum showing how some flow-words are way more important than any other. In the same way, how some words are more important than others in a text document. </a:t>
            </a:r>
            <a:r>
              <a:rPr b="1" lang="en" sz="1800">
                <a:solidFill>
                  <a:srgbClr val="FFFFFF"/>
                </a:solidFill>
              </a:rPr>
              <a:t>But what are these important flow-words? </a:t>
            </a:r>
            <a:endParaRPr b="1" sz="1800">
              <a:solidFill>
                <a:srgbClr val="FFFFFF"/>
              </a:solidFill>
            </a:endParaRPr>
          </a:p>
          <a:p>
            <a:pPr indent="0" lvl="0" marL="0" rtl="0" algn="l">
              <a:spcBef>
                <a:spcPts val="0"/>
              </a:spcBef>
              <a:spcAft>
                <a:spcPts val="0"/>
              </a:spcAft>
              <a:buNone/>
            </a:pPr>
            <a:r>
              <a:t/>
            </a:r>
            <a:endParaRPr sz="1800">
              <a:solidFill>
                <a:srgbClr val="FFFFFF"/>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5"/>
          <p:cNvSpPr txBox="1"/>
          <p:nvPr>
            <p:ph type="title"/>
          </p:nvPr>
        </p:nvSpPr>
        <p:spPr>
          <a:xfrm>
            <a:off x="913750" y="229350"/>
            <a:ext cx="7422600" cy="6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Deeper Analysis (using SVM)</a:t>
            </a:r>
            <a:endParaRPr/>
          </a:p>
          <a:p>
            <a:pPr indent="0" lvl="0" marL="0" rtl="0" algn="l">
              <a:spcBef>
                <a:spcPts val="0"/>
              </a:spcBef>
              <a:spcAft>
                <a:spcPts val="0"/>
              </a:spcAft>
              <a:buNone/>
            </a:pPr>
            <a:r>
              <a:t/>
            </a:r>
            <a:endParaRPr sz="1800">
              <a:solidFill>
                <a:srgbClr val="FFFFFF"/>
              </a:solidFill>
              <a:latin typeface="Arial"/>
              <a:ea typeface="Arial"/>
              <a:cs typeface="Arial"/>
              <a:sym typeface="Arial"/>
            </a:endParaRPr>
          </a:p>
          <a:p>
            <a:pPr indent="0" lvl="0" marL="0" rtl="0" algn="l">
              <a:spcBef>
                <a:spcPts val="0"/>
              </a:spcBef>
              <a:spcAft>
                <a:spcPts val="0"/>
              </a:spcAft>
              <a:buNone/>
            </a:pPr>
            <a:r>
              <a:t/>
            </a:r>
            <a:endParaRPr/>
          </a:p>
        </p:txBody>
      </p:sp>
      <p:pic>
        <p:nvPicPr>
          <p:cNvPr id="272" name="Google Shape;272;p35"/>
          <p:cNvPicPr preferRelativeResize="0"/>
          <p:nvPr/>
        </p:nvPicPr>
        <p:blipFill rotWithShape="1">
          <a:blip r:embed="rId3">
            <a:alphaModFix/>
          </a:blip>
          <a:srcRect b="0" l="0" r="0" t="35379"/>
          <a:stretch/>
        </p:blipFill>
        <p:spPr>
          <a:xfrm>
            <a:off x="265850" y="1014625"/>
            <a:ext cx="4439150" cy="1778850"/>
          </a:xfrm>
          <a:prstGeom prst="rect">
            <a:avLst/>
          </a:prstGeom>
          <a:noFill/>
          <a:ln>
            <a:noFill/>
          </a:ln>
        </p:spPr>
      </p:pic>
      <p:pic>
        <p:nvPicPr>
          <p:cNvPr descr="[animate output image]" id="273" name="Google Shape;273;p35"/>
          <p:cNvPicPr preferRelativeResize="0"/>
          <p:nvPr/>
        </p:nvPicPr>
        <p:blipFill>
          <a:blip r:embed="rId4">
            <a:alphaModFix/>
          </a:blip>
          <a:stretch>
            <a:fillRect/>
          </a:stretch>
        </p:blipFill>
        <p:spPr>
          <a:xfrm>
            <a:off x="582050" y="2848128"/>
            <a:ext cx="3806750" cy="2141297"/>
          </a:xfrm>
          <a:prstGeom prst="rect">
            <a:avLst/>
          </a:prstGeom>
          <a:noFill/>
          <a:ln>
            <a:noFill/>
          </a:ln>
        </p:spPr>
      </p:pic>
      <p:sp>
        <p:nvSpPr>
          <p:cNvPr id="274" name="Google Shape;274;p35"/>
          <p:cNvSpPr txBox="1"/>
          <p:nvPr/>
        </p:nvSpPr>
        <p:spPr>
          <a:xfrm>
            <a:off x="4859075" y="1042925"/>
            <a:ext cx="4005600" cy="39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rPr>
              <a:t>As mentioned earlier, the important flow-words in fact turned out to be the ones corresponding to motion like a </a:t>
            </a:r>
            <a:r>
              <a:rPr i="1" lang="en" sz="1800">
                <a:solidFill>
                  <a:srgbClr val="FFFFFF"/>
                </a:solidFill>
              </a:rPr>
              <a:t>splash of water. </a:t>
            </a:r>
            <a:r>
              <a:rPr lang="en" sz="1800">
                <a:solidFill>
                  <a:srgbClr val="FFFFFF"/>
                </a:solidFill>
              </a:rPr>
              <a:t>Such motion is the one which is most indicative in the classification process.</a:t>
            </a:r>
            <a:endParaRPr sz="18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1020925" y="180925"/>
            <a:ext cx="7832400" cy="115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demo</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t>Correct Prediction samples:</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80" name="Google Shape;280;p36" title="correct_reverse.mp4">
            <a:hlinkClick r:id="rId3"/>
          </p:cNvPr>
          <p:cNvPicPr preferRelativeResize="0"/>
          <p:nvPr/>
        </p:nvPicPr>
        <p:blipFill>
          <a:blip r:embed="rId4">
            <a:alphaModFix/>
          </a:blip>
          <a:stretch>
            <a:fillRect/>
          </a:stretch>
        </p:blipFill>
        <p:spPr>
          <a:xfrm>
            <a:off x="4656725" y="1705875"/>
            <a:ext cx="3957425" cy="2968075"/>
          </a:xfrm>
          <a:prstGeom prst="rect">
            <a:avLst/>
          </a:prstGeom>
          <a:noFill/>
          <a:ln>
            <a:noFill/>
          </a:ln>
        </p:spPr>
      </p:pic>
      <p:pic>
        <p:nvPicPr>
          <p:cNvPr id="281" name="Google Shape;281;p36" title="correct_forward.mp4">
            <a:hlinkClick r:id="rId5"/>
          </p:cNvPr>
          <p:cNvPicPr preferRelativeResize="0"/>
          <p:nvPr/>
        </p:nvPicPr>
        <p:blipFill>
          <a:blip r:embed="rId6">
            <a:alphaModFix/>
          </a:blip>
          <a:stretch>
            <a:fillRect/>
          </a:stretch>
        </p:blipFill>
        <p:spPr>
          <a:xfrm>
            <a:off x="168375" y="2075775"/>
            <a:ext cx="4351925" cy="2409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Incorrect Prediction sample</a:t>
            </a:r>
            <a:endParaRPr/>
          </a:p>
        </p:txBody>
      </p:sp>
      <p:pic>
        <p:nvPicPr>
          <p:cNvPr id="287" name="Google Shape;287;p37" title="incorrect.mp4">
            <a:hlinkClick r:id="rId3"/>
          </p:cNvPr>
          <p:cNvPicPr preferRelativeResize="0"/>
          <p:nvPr/>
        </p:nvPicPr>
        <p:blipFill>
          <a:blip r:embed="rId4">
            <a:alphaModFix/>
          </a:blip>
          <a:stretch>
            <a:fillRect/>
          </a:stretch>
        </p:blipFill>
        <p:spPr>
          <a:xfrm>
            <a:off x="1380100" y="1175925"/>
            <a:ext cx="6277066" cy="35308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823850" y="2053000"/>
            <a:ext cx="49011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Okay… That’s it. </a:t>
            </a:r>
            <a:endParaRPr/>
          </a:p>
          <a:p>
            <a:pPr indent="0" lvl="0" marL="0" rtl="0" algn="l">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Understanding</a:t>
            </a:r>
            <a:endParaRPr u="sng"/>
          </a:p>
        </p:txBody>
      </p:sp>
      <p:pic>
        <p:nvPicPr>
          <p:cNvPr descr="Pool Splash GIF | Gfycat" id="148" name="Google Shape;148;p15"/>
          <p:cNvPicPr preferRelativeResize="0"/>
          <p:nvPr/>
        </p:nvPicPr>
        <p:blipFill>
          <a:blip r:embed="rId3">
            <a:alphaModFix/>
          </a:blip>
          <a:stretch>
            <a:fillRect/>
          </a:stretch>
        </p:blipFill>
        <p:spPr>
          <a:xfrm>
            <a:off x="900700" y="1118225"/>
            <a:ext cx="2269875" cy="1702400"/>
          </a:xfrm>
          <a:prstGeom prst="rect">
            <a:avLst/>
          </a:prstGeom>
          <a:noFill/>
          <a:ln>
            <a:noFill/>
          </a:ln>
        </p:spPr>
      </p:pic>
      <p:pic>
        <p:nvPicPr>
          <p:cNvPr descr="Swing Reverse GIF - Find &amp; Share on GIPHY" id="149" name="Google Shape;149;p15"/>
          <p:cNvPicPr preferRelativeResize="0"/>
          <p:nvPr/>
        </p:nvPicPr>
        <p:blipFill>
          <a:blip r:embed="rId4">
            <a:alphaModFix/>
          </a:blip>
          <a:stretch>
            <a:fillRect/>
          </a:stretch>
        </p:blipFill>
        <p:spPr>
          <a:xfrm>
            <a:off x="753502" y="3152475"/>
            <a:ext cx="2817972" cy="1876075"/>
          </a:xfrm>
          <a:prstGeom prst="rect">
            <a:avLst/>
          </a:prstGeom>
          <a:noFill/>
          <a:ln>
            <a:noFill/>
          </a:ln>
        </p:spPr>
      </p:pic>
      <p:sp>
        <p:nvSpPr>
          <p:cNvPr id="150" name="Google Shape;150;p15"/>
          <p:cNvSpPr txBox="1"/>
          <p:nvPr/>
        </p:nvSpPr>
        <p:spPr>
          <a:xfrm>
            <a:off x="4029475" y="1137725"/>
            <a:ext cx="4847100" cy="38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It is quite obvious that the above gif is forward in time and the below gif is backward in time. But what exactly are those features that capture this temporal information?</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b="1" lang="en" sz="1800">
                <a:solidFill>
                  <a:srgbClr val="FFFFFF"/>
                </a:solidFill>
              </a:rPr>
              <a:t>The paper aims to capture information from the underlying physics and phenomena like </a:t>
            </a:r>
            <a:r>
              <a:rPr b="1" i="1" lang="en" sz="1800">
                <a:solidFill>
                  <a:srgbClr val="FFFFFF"/>
                </a:solidFill>
              </a:rPr>
              <a:t>increase in entropy.</a:t>
            </a:r>
            <a:endParaRPr b="1" i="1" sz="18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Major</a:t>
            </a:r>
            <a:r>
              <a:rPr lang="en" u="sng"/>
              <a:t> Applications:</a:t>
            </a:r>
            <a:endParaRPr u="sng"/>
          </a:p>
        </p:txBody>
      </p:sp>
      <p:sp>
        <p:nvSpPr>
          <p:cNvPr id="156" name="Google Shape;156;p16"/>
          <p:cNvSpPr txBox="1"/>
          <p:nvPr>
            <p:ph idx="1" type="body"/>
          </p:nvPr>
        </p:nvSpPr>
        <p:spPr>
          <a:xfrm>
            <a:off x="284425" y="1137250"/>
            <a:ext cx="4977600" cy="3341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Optical Flows</a:t>
            </a:r>
            <a:endParaRPr sz="2200"/>
          </a:p>
          <a:p>
            <a:pPr indent="-368300" lvl="0" marL="457200" rtl="0" algn="l">
              <a:spcBef>
                <a:spcPts val="0"/>
              </a:spcBef>
              <a:spcAft>
                <a:spcPts val="0"/>
              </a:spcAft>
              <a:buSzPts val="2200"/>
              <a:buChar char="●"/>
            </a:pPr>
            <a:r>
              <a:rPr lang="en" sz="2200"/>
              <a:t>Video denoising</a:t>
            </a:r>
            <a:endParaRPr sz="2200"/>
          </a:p>
          <a:p>
            <a:pPr indent="-368300" lvl="0" marL="457200" rtl="0" algn="l">
              <a:spcBef>
                <a:spcPts val="0"/>
              </a:spcBef>
              <a:spcAft>
                <a:spcPts val="0"/>
              </a:spcAft>
              <a:buSzPts val="2200"/>
              <a:buChar char="●"/>
            </a:pPr>
            <a:r>
              <a:rPr lang="en" sz="2200"/>
              <a:t>Filling the missing Frames</a:t>
            </a:r>
            <a:endParaRPr sz="2200"/>
          </a:p>
          <a:p>
            <a:pPr indent="-368300" lvl="0" marL="457200" rtl="0" algn="l">
              <a:spcBef>
                <a:spcPts val="0"/>
              </a:spcBef>
              <a:spcAft>
                <a:spcPts val="0"/>
              </a:spcAft>
              <a:buSzPts val="2200"/>
              <a:buChar char="●"/>
            </a:pPr>
            <a:r>
              <a:rPr lang="en" sz="2200"/>
              <a:t>Predicting what happens next in an incomplete video-Essential task in robotics</a:t>
            </a:r>
            <a:endParaRPr sz="2200"/>
          </a:p>
          <a:p>
            <a:pPr indent="-368300" lvl="0" marL="457200" rtl="0" algn="l">
              <a:spcBef>
                <a:spcPts val="0"/>
              </a:spcBef>
              <a:spcAft>
                <a:spcPts val="0"/>
              </a:spcAft>
              <a:buSzPts val="2200"/>
              <a:buChar char="●"/>
            </a:pPr>
            <a:r>
              <a:rPr lang="en" sz="2200"/>
              <a:t>And many more</a:t>
            </a:r>
            <a:r>
              <a:rPr lang="en" sz="2200"/>
              <a:t>...</a:t>
            </a:r>
            <a:r>
              <a:rPr lang="en" sz="2200"/>
              <a:t>.</a:t>
            </a:r>
            <a:endParaRPr sz="2200"/>
          </a:p>
        </p:txBody>
      </p:sp>
      <p:pic>
        <p:nvPicPr>
          <p:cNvPr id="157" name="Google Shape;157;p16"/>
          <p:cNvPicPr preferRelativeResize="0"/>
          <p:nvPr/>
        </p:nvPicPr>
        <p:blipFill>
          <a:blip r:embed="rId3">
            <a:alphaModFix/>
          </a:blip>
          <a:stretch>
            <a:fillRect/>
          </a:stretch>
        </p:blipFill>
        <p:spPr>
          <a:xfrm>
            <a:off x="5423333" y="845650"/>
            <a:ext cx="3593693" cy="1800200"/>
          </a:xfrm>
          <a:prstGeom prst="rect">
            <a:avLst/>
          </a:prstGeom>
          <a:noFill/>
          <a:ln>
            <a:noFill/>
          </a:ln>
        </p:spPr>
      </p:pic>
      <p:pic>
        <p:nvPicPr>
          <p:cNvPr id="158" name="Google Shape;158;p16"/>
          <p:cNvPicPr preferRelativeResize="0"/>
          <p:nvPr/>
        </p:nvPicPr>
        <p:blipFill>
          <a:blip r:embed="rId4">
            <a:alphaModFix/>
          </a:blip>
          <a:stretch>
            <a:fillRect/>
          </a:stretch>
        </p:blipFill>
        <p:spPr>
          <a:xfrm>
            <a:off x="5414425" y="2798250"/>
            <a:ext cx="3577175" cy="20121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1297500" y="393750"/>
            <a:ext cx="7038900" cy="64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Flow-Words </a:t>
            </a:r>
            <a:endParaRPr u="sng"/>
          </a:p>
        </p:txBody>
      </p:sp>
      <p:pic>
        <p:nvPicPr>
          <p:cNvPr id="164" name="Google Shape;164;p17"/>
          <p:cNvPicPr preferRelativeResize="0"/>
          <p:nvPr/>
        </p:nvPicPr>
        <p:blipFill>
          <a:blip r:embed="rId3">
            <a:alphaModFix/>
          </a:blip>
          <a:stretch>
            <a:fillRect/>
          </a:stretch>
        </p:blipFill>
        <p:spPr>
          <a:xfrm>
            <a:off x="1747838" y="1147763"/>
            <a:ext cx="5648325" cy="2847975"/>
          </a:xfrm>
          <a:prstGeom prst="rect">
            <a:avLst/>
          </a:prstGeom>
          <a:noFill/>
          <a:ln>
            <a:noFill/>
          </a:ln>
        </p:spPr>
      </p:pic>
      <p:sp>
        <p:nvSpPr>
          <p:cNvPr id="165" name="Google Shape;165;p17"/>
          <p:cNvSpPr txBox="1"/>
          <p:nvPr/>
        </p:nvSpPr>
        <p:spPr>
          <a:xfrm>
            <a:off x="651825" y="4100575"/>
            <a:ext cx="8047200" cy="8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rPr>
              <a:t>Inspiration from SIFT features! </a:t>
            </a:r>
            <a:r>
              <a:rPr b="1" lang="en" sz="1800">
                <a:solidFill>
                  <a:srgbClr val="FFFFFF"/>
                </a:solidFill>
              </a:rPr>
              <a:t> Could there be a similar vector which could capture local temporal information? </a:t>
            </a:r>
            <a:endParaRPr b="1"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1297500" y="393750"/>
            <a:ext cx="7038900" cy="6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based words method</a:t>
            </a:r>
            <a:endParaRPr/>
          </a:p>
        </p:txBody>
      </p:sp>
      <p:sp>
        <p:nvSpPr>
          <p:cNvPr id="171" name="Google Shape;171;p18"/>
          <p:cNvSpPr txBox="1"/>
          <p:nvPr>
            <p:ph idx="1" type="body"/>
          </p:nvPr>
        </p:nvSpPr>
        <p:spPr>
          <a:xfrm>
            <a:off x="248875" y="1178625"/>
            <a:ext cx="4704900" cy="318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Flow words</a:t>
            </a:r>
            <a:r>
              <a:rPr lang="en" sz="2400"/>
              <a:t> are SIFT like features which capture local regions of motion in a video so that we can examine which types of motion exhibit temporal asymmetries that might be useful for detecting the Arrow of Time.</a:t>
            </a:r>
            <a:endParaRPr sz="2400"/>
          </a:p>
        </p:txBody>
      </p:sp>
      <p:pic>
        <p:nvPicPr>
          <p:cNvPr id="172" name="Google Shape;172;p18"/>
          <p:cNvPicPr preferRelativeResize="0"/>
          <p:nvPr/>
        </p:nvPicPr>
        <p:blipFill>
          <a:blip r:embed="rId3">
            <a:alphaModFix/>
          </a:blip>
          <a:stretch>
            <a:fillRect/>
          </a:stretch>
        </p:blipFill>
        <p:spPr>
          <a:xfrm>
            <a:off x="5023300" y="1481138"/>
            <a:ext cx="3990975" cy="2181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1297500" y="225750"/>
            <a:ext cx="70389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pipeline</a:t>
            </a:r>
            <a:endParaRPr/>
          </a:p>
        </p:txBody>
      </p:sp>
      <p:pic>
        <p:nvPicPr>
          <p:cNvPr id="178" name="Google Shape;178;p19"/>
          <p:cNvPicPr preferRelativeResize="0"/>
          <p:nvPr/>
        </p:nvPicPr>
        <p:blipFill>
          <a:blip r:embed="rId3">
            <a:alphaModFix/>
          </a:blip>
          <a:stretch>
            <a:fillRect/>
          </a:stretch>
        </p:blipFill>
        <p:spPr>
          <a:xfrm>
            <a:off x="157563" y="1590763"/>
            <a:ext cx="8828875" cy="1961975"/>
          </a:xfrm>
          <a:prstGeom prst="rect">
            <a:avLst/>
          </a:prstGeom>
          <a:noFill/>
          <a:ln>
            <a:noFill/>
          </a:ln>
        </p:spPr>
      </p:pic>
      <p:sp>
        <p:nvSpPr>
          <p:cNvPr id="179" name="Google Shape;179;p19"/>
          <p:cNvSpPr txBox="1"/>
          <p:nvPr/>
        </p:nvSpPr>
        <p:spPr>
          <a:xfrm>
            <a:off x="308125" y="3756900"/>
            <a:ext cx="8331600" cy="12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Detailed steps present in next slide</a:t>
            </a:r>
            <a:endParaRPr sz="24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0"/>
          <p:cNvSpPr txBox="1"/>
          <p:nvPr>
            <p:ph type="title"/>
          </p:nvPr>
        </p:nvSpPr>
        <p:spPr>
          <a:xfrm>
            <a:off x="1297500" y="225750"/>
            <a:ext cx="7038900" cy="5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185" name="Google Shape;185;p20"/>
          <p:cNvSpPr txBox="1"/>
          <p:nvPr>
            <p:ph idx="1" type="body"/>
          </p:nvPr>
        </p:nvSpPr>
        <p:spPr>
          <a:xfrm>
            <a:off x="982175" y="684925"/>
            <a:ext cx="7986600" cy="437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We first split the video into frames.</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For a given frame, we register its next and previous frame to account for camera motion and panning.</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Optical flow is computed between these registered frames.</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Using optical flow, flow-words are sampled along with some kind of thresholding.</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Steps 2 to 3 are done for every frame, giving quite an extensive list of flow words per video.</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We apply K-Means clustering in order to vector-quantize flow words from all the videos.</a:t>
            </a:r>
            <a:endParaRPr sz="1400">
              <a:solidFill>
                <a:srgbClr val="FFFFFF"/>
              </a:solidFill>
              <a:latin typeface="Arial"/>
              <a:ea typeface="Arial"/>
              <a:cs typeface="Arial"/>
              <a:sym typeface="Arial"/>
            </a:endParaRPr>
          </a:p>
          <a:p>
            <a:pPr indent="0" lvl="0" marL="457200" rtl="0" algn="l">
              <a:spcBef>
                <a:spcPts val="0"/>
              </a:spcBef>
              <a:spcAft>
                <a:spcPts val="0"/>
              </a:spcAft>
              <a:buNone/>
            </a:pPr>
            <a:r>
              <a:t/>
            </a:r>
            <a:endParaRPr sz="1400">
              <a:solidFill>
                <a:srgbClr val="FFFFFF"/>
              </a:solidFill>
              <a:latin typeface="Arial"/>
              <a:ea typeface="Arial"/>
              <a:cs typeface="Arial"/>
              <a:sym typeface="Arial"/>
            </a:endParaRPr>
          </a:p>
          <a:p>
            <a:pPr indent="-317500" lvl="0" marL="457200" rtl="0" algn="l">
              <a:spcBef>
                <a:spcPts val="0"/>
              </a:spcBef>
              <a:spcAft>
                <a:spcPts val="0"/>
              </a:spcAft>
              <a:buClr>
                <a:srgbClr val="FFFFFF"/>
              </a:buClr>
              <a:buSzPts val="1400"/>
              <a:buFont typeface="Arial"/>
              <a:buAutoNum type="arabicPeriod"/>
            </a:pPr>
            <a:r>
              <a:rPr lang="en" sz="1400">
                <a:solidFill>
                  <a:srgbClr val="FFFFFF"/>
                </a:solidFill>
                <a:latin typeface="Arial"/>
                <a:ea typeface="Arial"/>
                <a:cs typeface="Arial"/>
                <a:sym typeface="Arial"/>
              </a:rPr>
              <a:t>Each video is then represented as a bag-of-flow-words(normalized histogram) and used as a feature vector for SVM training.</a:t>
            </a:r>
            <a:endParaRPr b="1" sz="1200" u="sng">
              <a:solidFill>
                <a:srgbClr val="FFFFFF"/>
              </a:solidFill>
              <a:latin typeface="Arial"/>
              <a:ea typeface="Arial"/>
              <a:cs typeface="Arial"/>
              <a:sym typeface="Arial"/>
            </a:endParaRPr>
          </a:p>
          <a:p>
            <a:pPr indent="0" lvl="0" marL="0" rtl="0" algn="l">
              <a:spcBef>
                <a:spcPts val="0"/>
              </a:spcBef>
              <a:spcAft>
                <a:spcPts val="1600"/>
              </a:spcAft>
              <a:buNone/>
            </a:pPr>
            <a:r>
              <a:t/>
            </a:r>
            <a:endParaRPr sz="900">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 Kanade Optical Flow implementation</a:t>
            </a:r>
            <a:endParaRPr/>
          </a:p>
        </p:txBody>
      </p:sp>
      <p:sp>
        <p:nvSpPr>
          <p:cNvPr id="191" name="Google Shape;191;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One of the major component of the pipeline of this project is to find the optical flow in the given video.</a:t>
            </a:r>
            <a:endParaRPr sz="1800"/>
          </a:p>
          <a:p>
            <a:pPr indent="-342900" lvl="0" marL="457200" rtl="0" algn="l">
              <a:spcBef>
                <a:spcPts val="0"/>
              </a:spcBef>
              <a:spcAft>
                <a:spcPts val="0"/>
              </a:spcAft>
              <a:buSzPts val="1800"/>
              <a:buChar char="●"/>
            </a:pPr>
            <a:r>
              <a:rPr lang="en" sz="1800"/>
              <a:t>We implemented the Lucas Kanade method to find the optical flow between frames</a:t>
            </a:r>
            <a:endParaRPr sz="1800"/>
          </a:p>
          <a:p>
            <a:pPr indent="-342900" lvl="0" marL="457200" rtl="0" algn="l">
              <a:spcBef>
                <a:spcPts val="0"/>
              </a:spcBef>
              <a:spcAft>
                <a:spcPts val="0"/>
              </a:spcAft>
              <a:buSzPts val="1800"/>
              <a:buChar char="●"/>
            </a:pPr>
            <a:r>
              <a:rPr lang="en" sz="1800"/>
              <a:t>Lucas Kanade method takes the intensity difference at given pixel across the frame to find the optical flow in the given frame sequence.</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